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1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300" b="0" i="0" u="none" strike="noStrike">
                <a:solidFill>
                  <a:srgbClr val="1A1A18"/>
                </a:solidFill>
                <a:latin typeface="Arial"/>
              </a:defRPr>
            </a:pPr>
            <a:r>
              <a:rPr sz="1300" b="0" i="0" u="none" strike="noStrike">
                <a:solidFill>
                  <a:srgbClr val="1A1A18"/>
                </a:solidFill>
                <a:latin typeface="Arial"/>
              </a:rPr>
              <a:t>Organic sessions — last 6 months [replace with your data]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Organic sessions</c:v>
                </c:pt>
              </c:strCache>
            </c:strRef>
          </c:tx>
          <c:spPr>
            <a:solidFill>
              <a:srgbClr val="0D7C66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5C5B57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</c:f>
              <c:multiLvlStrCache>
                <c:ptCount val="6"/>
                <c:lvl>
                  <c:pt idx="0">
                    <c:v>[Feb]</c:v>
                  </c:pt>
                  <c:pt idx="1">
                    <c:v>[Mar]</c:v>
                  </c:pt>
                  <c:pt idx="2">
                    <c:v>[Apr]</c:v>
                  </c:pt>
                  <c:pt idx="3">
                    <c:v>[May]</c:v>
                  </c:pt>
                  <c:pt idx="4">
                    <c:v>[Jun]</c:v>
                  </c:pt>
                  <c:pt idx="5">
                    <c:v>[Jul]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10800</c:v>
                </c:pt>
                <c:pt idx="1">
                  <c:v>11500</c:v>
                </c:pt>
                <c:pt idx="2">
                  <c:v>12100</c:v>
                </c:pt>
                <c:pt idx="3">
                  <c:v>12800</c:v>
                </c:pt>
                <c:pt idx="4">
                  <c:v>13400</c:v>
                </c:pt>
                <c:pt idx="5">
                  <c:v>15000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5C5B57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C5B57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6E4E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5C5B5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A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0" y="-1463040"/>
            <a:ext cx="4937760" cy="4937760"/>
          </a:xfrm>
          <a:prstGeom prst="ellipse">
            <a:avLst/>
          </a:prstGeom>
          <a:solidFill>
            <a:srgbClr val="0D7C66">
              <a:alpha val="1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645920" y="4754880"/>
            <a:ext cx="4206240" cy="4206240"/>
          </a:xfrm>
          <a:prstGeom prst="ellipse">
            <a:avLst/>
          </a:prstGeom>
          <a:solidFill>
            <a:srgbClr val="0D7C66">
              <a:alpha val="12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82880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400" kern="0" dirty="0">
                <a:solidFill>
                  <a:srgbClr val="0D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SEO REPORT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22960" y="2240280"/>
            <a:ext cx="10515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[Client Name]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822960" y="338328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CFCE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[Month Year]  ·  Prepared by [Your Name / Agency]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22960" y="60350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8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on the 7-block SEO report structure  ·  </a:t>
            </a:r>
            <a:pPr indent="0" marL="0">
              <a:buNone/>
            </a:pPr>
            <a:r>
              <a:rPr lang="en-US" sz="1200" b="1" dirty="0">
                <a:solidFill>
                  <a:srgbClr val="0D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 by CrawlRaven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A1A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2011680"/>
            <a:ext cx="5486400" cy="5486400"/>
          </a:xfrm>
          <a:prstGeom prst="ellipse">
            <a:avLst/>
          </a:prstGeom>
          <a:solidFill>
            <a:srgbClr val="0D7C66">
              <a:alpha val="16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210312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Questions?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822960" y="320040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FCE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[your@email.com]  ·  [calendly link]  ·  next report lands [3rd of next month]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22960" y="512064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this deck was built:  </a:t>
            </a:r>
            <a:pPr indent="0" marL="0">
              <a:buNone/>
            </a:pPr>
            <a:r>
              <a:rPr lang="en-US" sz="1300" dirty="0">
                <a:solidFill>
                  <a:srgbClr val="9A98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the spreadsheet as the working document; present these 10 slides in live reviews. Blocks 2, 4, and 6 can be generated automatically by CrawlRaven's white-label reports.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SEO Report Template</a:t>
            </a:r>
            <a:pPr indent="0" marL="0">
              <a:buNone/>
            </a:pPr>
            <a:r>
              <a:rPr lang="en-US" sz="1000" dirty="0">
                <a:solidFill>
                  <a:srgbClr val="0D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crawlraven.com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11338560" y="64465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D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 1 · THE HEADLINE WIN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A1A1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one result that matters this month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11064240" cy="2834640"/>
          </a:xfrm>
          <a:prstGeom prst="roundRect">
            <a:avLst>
              <a:gd name="adj" fmla="val 3871"/>
            </a:avLst>
          </a:prstGeom>
          <a:solidFill>
            <a:srgbClr val="FAFAF8"/>
          </a:solidFill>
          <a:ln w="12700">
            <a:solidFill>
              <a:srgbClr val="E6E4E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05840" y="2103120"/>
            <a:ext cx="40233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0" b="1" dirty="0">
                <a:solidFill>
                  <a:srgbClr val="0D7C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+18%</a:t>
            </a:r>
            <a:endParaRPr lang="en-US" sz="8800" dirty="0"/>
          </a:p>
        </p:txBody>
      </p:sp>
      <p:sp>
        <p:nvSpPr>
          <p:cNvPr id="6" name="Text 4"/>
          <p:cNvSpPr/>
          <p:nvPr/>
        </p:nvSpPr>
        <p:spPr>
          <a:xfrm>
            <a:off x="5212080" y="2286000"/>
            <a:ext cx="6035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A1A1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[Organic leads up 18% month-over-month]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212080" y="3108960"/>
            <a:ext cx="60350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[One or two sentences of context: what drove the win and why it matters to the business — written in plain language, no SEO jargon.]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48640" y="493776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Answers the client's silent question: “Is this working?”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SEO Report Template</a:t>
            </a:r>
            <a:pPr indent="0" marL="0">
              <a:buNone/>
            </a:pPr>
            <a:r>
              <a:rPr lang="en-US" sz="1000" dirty="0">
                <a:solidFill>
                  <a:srgbClr val="0D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crawlraven.com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1338560" y="64465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D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 2 · KPI SCORECARD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A1A1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Are we on track overall?</a:t>
            </a:r>
            <a:endParaRPr lang="en-US" sz="3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37360"/>
          <a:ext cx="11064240" cy="914400"/>
        </p:xfrm>
        <a:graphic>
          <a:graphicData uri="http://schemas.openxmlformats.org/drawingml/2006/table">
            <a:tbl>
              <a:tblPr/>
              <a:tblGrid>
                <a:gridCol w="2834640"/>
                <a:gridCol w="1737360"/>
                <a:gridCol w="1737360"/>
                <a:gridCol w="1463040"/>
                <a:gridCol w="1463040"/>
                <a:gridCol w="182880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Metric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This Month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Last Month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Change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Target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Status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Organic sessions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[15,000]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[13,400]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[+12%]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[14,500]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0D7C6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● On track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Organic conversions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[312]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[264]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[+18%]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[300]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0D7C6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● On track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Organic revenue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[$24,800]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[$21,100]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[+17.5%]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[$22,000]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0D7C6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● On track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Keywords in top 10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[48]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[41]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[+7]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[50]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B4530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● Watch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Referring domains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[318]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[306]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[+12]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[330]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B4530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● Watch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Core Web Vitals passing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[92%]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[95%]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[−3 pts]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[100%]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B91C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● Action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12064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Green = on track   ·   Amber = watch   ·   Red = action item this month (see Block 6)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SEO Report Template</a:t>
            </a:r>
            <a:pPr indent="0" marL="0">
              <a:buNone/>
            </a:pPr>
            <a:r>
              <a:rPr lang="en-US" sz="1000" dirty="0">
                <a:solidFill>
                  <a:srgbClr val="0D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crawlraven.com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11338560" y="64465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D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 3 · TRAFFIC &amp; CONVERSIONS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A1A1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you're getting for the investment</a:t>
            </a:r>
            <a:endParaRPr lang="en-US" sz="32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548640" y="1737360"/>
          <a:ext cx="6766560" cy="42062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7680960" y="1737360"/>
            <a:ext cx="3931920" cy="1234440"/>
          </a:xfrm>
          <a:prstGeom prst="roundRect">
            <a:avLst>
              <a:gd name="adj" fmla="val 7407"/>
            </a:avLst>
          </a:prstGeom>
          <a:solidFill>
            <a:srgbClr val="FAFAF8"/>
          </a:solidFill>
          <a:ln w="12700">
            <a:solidFill>
              <a:srgbClr val="E6E4E0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955280" y="1847088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D7C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[312]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7955280" y="2450592"/>
            <a:ext cx="3474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Organic conversions (+18% MoM)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7680960" y="3154680"/>
            <a:ext cx="3931920" cy="1234440"/>
          </a:xfrm>
          <a:prstGeom prst="roundRect">
            <a:avLst>
              <a:gd name="adj" fmla="val 7407"/>
            </a:avLst>
          </a:prstGeom>
          <a:solidFill>
            <a:srgbClr val="FAFAF8"/>
          </a:solidFill>
          <a:ln w="12700">
            <a:solidFill>
              <a:srgbClr val="E6E4E0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955280" y="3264408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D7C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[$24,800]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7955280" y="3867912"/>
            <a:ext cx="3474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attributed to organic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7680960" y="4572000"/>
            <a:ext cx="3931920" cy="1234440"/>
          </a:xfrm>
          <a:prstGeom prst="roundRect">
            <a:avLst>
              <a:gd name="adj" fmla="val 7407"/>
            </a:avLst>
          </a:prstGeom>
          <a:solidFill>
            <a:srgbClr val="FAFAF8"/>
          </a:solidFill>
          <a:ln w="12700">
            <a:solidFill>
              <a:srgbClr val="E6E4E0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955280" y="4681728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D7C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[2.1%]</a:t>
            </a:r>
            <a:endParaRPr lang="en-US" sz="3000" dirty="0"/>
          </a:p>
        </p:txBody>
      </p:sp>
      <p:sp>
        <p:nvSpPr>
          <p:cNvPr id="13" name="Text 10"/>
          <p:cNvSpPr/>
          <p:nvPr/>
        </p:nvSpPr>
        <p:spPr>
          <a:xfrm>
            <a:off x="7955280" y="5285232"/>
            <a:ext cx="3474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Organic conversion rate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SEO Report Template</a:t>
            </a:r>
            <a:pPr indent="0" marL="0">
              <a:buNone/>
            </a:pPr>
            <a:r>
              <a:rPr lang="en-US" sz="1000" dirty="0">
                <a:solidFill>
                  <a:srgbClr val="0D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crawlraven.com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11338560" y="64465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D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 4 · RANKINGS THAT MATTER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A1A1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Movement on the keywords you hired us for</a:t>
            </a:r>
            <a:endParaRPr lang="en-US" sz="32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37360"/>
          <a:ext cx="11064240" cy="914400"/>
        </p:xfrm>
        <a:graphic>
          <a:graphicData uri="http://schemas.openxmlformats.org/drawingml/2006/table">
            <a:tbl>
              <a:tblPr/>
              <a:tblGrid>
                <a:gridCol w="2926080"/>
                <a:gridCol w="1645920"/>
                <a:gridCol w="1188720"/>
                <a:gridCol w="1188720"/>
                <a:gridCol w="1280160"/>
                <a:gridCol w="2834640"/>
              </a:tblGrid>
              <a:tr h="4023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Keyword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Intent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Position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Change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Volume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Ranking Page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8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[target keyword 1]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Commercial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[3]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0D7C6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[▲ 4]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[2,400]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[/service-page]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[target keyword 2]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Transactional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[6]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0D7C6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[▲ 2]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[1,300]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[/product-page]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[target keyword 3]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Informational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[8]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0D7C6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[▲ 5]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[5,800]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[/blog/guide]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[target keyword 4]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Commercial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[11]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B91C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[▼ 2]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[900]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[/category]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[target keyword 5]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Transactional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[14]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5C5B5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[— 0]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[700]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A1A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[/pricing]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4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937760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Ranking distribution: [12] keywords in top 3  ·  [48] in top 10  ·  [117] in top 100. Group keywords by intent so stakeholders see funnel impact, not just positions.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SEO Report Template</a:t>
            </a:r>
            <a:pPr indent="0" marL="0">
              <a:buNone/>
            </a:pPr>
            <a:r>
              <a:rPr lang="en-US" sz="1000" dirty="0">
                <a:solidFill>
                  <a:srgbClr val="0D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crawlraven.com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11338560" y="64465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D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 5 · WORK COMPLETED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A1A1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we actually did this month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783080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A1A1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Content &amp; links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548640" y="2240280"/>
            <a:ext cx="539496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800"/>
              </a:spcAft>
              <a:buSzPct val="100000"/>
              <a:buChar char="✓"/>
            </a:pPr>
            <a:r>
              <a:rPr lang="en-US" sz="135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[2 new articles published targeting …]</a:t>
            </a:r>
            <a:endParaRPr lang="en-US" sz="1350" dirty="0"/>
          </a:p>
          <a:p>
            <a:pPr marL="228600" indent="-228600">
              <a:spcAft>
                <a:spcPts val="800"/>
              </a:spcAft>
              <a:buSzPct val="100000"/>
              <a:buChar char="✓"/>
            </a:pPr>
            <a:r>
              <a:rPr lang="en-US" sz="135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[3 content refreshes on decaying pages]</a:t>
            </a:r>
            <a:endParaRPr lang="en-US" sz="1350" dirty="0"/>
          </a:p>
          <a:p>
            <a:pPr marL="228600" indent="-228600">
              <a:spcAft>
                <a:spcPts val="800"/>
              </a:spcAft>
              <a:buSzPct val="100000"/>
              <a:buChar char="✓"/>
            </a:pPr>
            <a:r>
              <a:rPr lang="en-US" sz="135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[4 new referring domains earned — list the wins]</a:t>
            </a:r>
            <a:endParaRPr lang="en-US" sz="1350" dirty="0"/>
          </a:p>
          <a:p>
            <a:pPr marL="228600" indent="-228600">
              <a:spcAft>
                <a:spcPts val="800"/>
              </a:spcAft>
              <a:buSzPct val="100000"/>
              <a:buChar char="✓"/>
            </a:pPr>
            <a:r>
              <a:rPr lang="en-US" sz="135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[Digital PR / outreach activity summary]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6309360" y="1783080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A1A1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Technical &amp; on-page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6309360" y="2240280"/>
            <a:ext cx="539496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800"/>
              </a:spcAft>
              <a:buSzPct val="100000"/>
              <a:buChar char="✓"/>
            </a:pPr>
            <a:r>
              <a:rPr lang="en-US" sz="135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[14 technical issues fixed (of 19 found)]</a:t>
            </a:r>
            <a:endParaRPr lang="en-US" sz="1350" dirty="0"/>
          </a:p>
          <a:p>
            <a:pPr marL="228600" indent="-228600">
              <a:spcAft>
                <a:spcPts val="800"/>
              </a:spcAft>
              <a:buSzPct val="100000"/>
              <a:buChar char="✓"/>
            </a:pPr>
            <a:r>
              <a:rPr lang="en-US" sz="135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[Core Web Vitals fixes deployed on templates]</a:t>
            </a:r>
            <a:endParaRPr lang="en-US" sz="1350" dirty="0"/>
          </a:p>
          <a:p>
            <a:pPr marL="228600" indent="-228600">
              <a:spcAft>
                <a:spcPts val="800"/>
              </a:spcAft>
              <a:buSzPct val="100000"/>
              <a:buChar char="✓"/>
            </a:pPr>
            <a:r>
              <a:rPr lang="en-US" sz="135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[Schema markup added to X page types]</a:t>
            </a:r>
            <a:endParaRPr lang="en-US" sz="1350" dirty="0"/>
          </a:p>
          <a:p>
            <a:pPr marL="228600" indent="-228600">
              <a:spcAft>
                <a:spcPts val="800"/>
              </a:spcAft>
              <a:buSzPct val="100000"/>
              <a:buChar char="✓"/>
            </a:pPr>
            <a:r>
              <a:rPr lang="en-US" sz="135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[Internal linking pass on money pages]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548640" y="580644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block prevents churn: it is the proof of work. Pull it from your action-items tab, filtered to “done.”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SEO Report Template</a:t>
            </a:r>
            <a:pPr indent="0" marL="0">
              <a:buNone/>
            </a:pPr>
            <a:r>
              <a:rPr lang="en-US" sz="1000" dirty="0">
                <a:solidFill>
                  <a:srgbClr val="0D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crawlraven.com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1338560" y="64465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D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 4B · TECHNICAL HEALTH SNAPSHOT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A1A1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Site health in one line (details in appendix)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3502152" cy="1645920"/>
          </a:xfrm>
          <a:prstGeom prst="roundRect">
            <a:avLst>
              <a:gd name="adj" fmla="val 5556"/>
            </a:avLst>
          </a:prstGeom>
          <a:solidFill>
            <a:srgbClr val="FAFAF8"/>
          </a:solidFill>
          <a:ln w="12700">
            <a:solidFill>
              <a:srgbClr val="E6E4E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2057400"/>
            <a:ext cx="3017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A1A1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[19]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822960" y="288036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Issues found this month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4334256" y="1828800"/>
            <a:ext cx="3502152" cy="1645920"/>
          </a:xfrm>
          <a:prstGeom prst="roundRect">
            <a:avLst>
              <a:gd name="adj" fmla="val 5556"/>
            </a:avLst>
          </a:prstGeom>
          <a:solidFill>
            <a:srgbClr val="FAFAF8"/>
          </a:solidFill>
          <a:ln w="12700">
            <a:solidFill>
              <a:srgbClr val="E6E4E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08576" y="2057400"/>
            <a:ext cx="3017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D7C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[14]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4608576" y="288036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Issues fixed and verified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8110728" y="1828800"/>
            <a:ext cx="3502152" cy="1645920"/>
          </a:xfrm>
          <a:prstGeom prst="roundRect">
            <a:avLst>
              <a:gd name="adj" fmla="val 5556"/>
            </a:avLst>
          </a:prstGeom>
          <a:solidFill>
            <a:srgbClr val="FAFAF8"/>
          </a:solidFill>
          <a:ln w="12700">
            <a:solidFill>
              <a:srgbClr val="E6E4E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385048" y="2057400"/>
            <a:ext cx="3017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B4530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[5]</a:t>
            </a:r>
            <a:endParaRPr lang="en-US" sz="4000" dirty="0"/>
          </a:p>
        </p:txBody>
      </p:sp>
      <p:sp>
        <p:nvSpPr>
          <p:cNvPr id="12" name="Text 10"/>
          <p:cNvSpPr/>
          <p:nvPr/>
        </p:nvSpPr>
        <p:spPr>
          <a:xfrm>
            <a:off x="8385048" y="288036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Outstanding (2 high-priority)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548640" y="3931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Web Vitals: </a:t>
            </a:r>
            <a:pPr indent="0" marL="0">
              <a:buNone/>
            </a:pPr>
            <a:r>
              <a:rPr lang="en-US" sz="140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[92% of pages passing site-wide — LCP regression on blog templates is the P0 action item this month. Google scores CWV site-wide since the March 2026 update.]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48640" y="5029200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Tip: keep the monthly report to this status line. The full 15-metric table belongs in the quarterly review — or automate it: CrawlRaven runs 200+ prioritized checks and generates this block white-labeled.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SEO Report Template</a:t>
            </a:r>
            <a:pPr indent="0" marL="0">
              <a:buNone/>
            </a:pPr>
            <a:r>
              <a:rPr lang="en-US" sz="1000" dirty="0">
                <a:solidFill>
                  <a:srgbClr val="0D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crawlraven.com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1338560" y="64465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D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 6 · ISSUES &amp; INSIGHTS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A1A1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What's blocking growth — in plain English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11064240" cy="1234440"/>
          </a:xfrm>
          <a:prstGeom prst="roundRect">
            <a:avLst>
              <a:gd name="adj" fmla="val 7407"/>
            </a:avLst>
          </a:prstGeom>
          <a:solidFill>
            <a:srgbClr val="FAFAF8"/>
          </a:solidFill>
          <a:ln w="12700">
            <a:solidFill>
              <a:srgbClr val="E6E4E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1883664"/>
            <a:ext cx="10332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A1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[Insight 1 — e.g. blog templates are dragging Core Web Vitals]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14400" y="2267712"/>
            <a:ext cx="10332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[What it means for the business, what caused it, and what you are doing about it — 1–2 sentences.]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48640" y="3108960"/>
            <a:ext cx="11064240" cy="1234440"/>
          </a:xfrm>
          <a:prstGeom prst="roundRect">
            <a:avLst>
              <a:gd name="adj" fmla="val 7407"/>
            </a:avLst>
          </a:prstGeom>
          <a:solidFill>
            <a:srgbClr val="FAFAF8"/>
          </a:solidFill>
          <a:ln w="12700">
            <a:solidFill>
              <a:srgbClr val="E6E4E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3255264"/>
            <a:ext cx="10332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A1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[Insight 2 — e.g. competitor X gained 40 referring domains this quarter]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914400" y="3639312"/>
            <a:ext cx="10332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[Why it matters and the counter-move you recommend.]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48640" y="4480560"/>
            <a:ext cx="11064240" cy="1234440"/>
          </a:xfrm>
          <a:prstGeom prst="roundRect">
            <a:avLst>
              <a:gd name="adj" fmla="val 7407"/>
            </a:avLst>
          </a:prstGeom>
          <a:solidFill>
            <a:srgbClr val="FAFAF8"/>
          </a:solidFill>
          <a:ln w="12700">
            <a:solidFill>
              <a:srgbClr val="E6E4E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14400" y="4626864"/>
            <a:ext cx="10332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A1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[Insight 3 — e.g. content decay on 2024 posts]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914400" y="5010912"/>
            <a:ext cx="10332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[Refreshing is 3–5x faster than new content — list the pages queued for refresh.]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SEO Report Template</a:t>
            </a:r>
            <a:pPr indent="0" marL="0">
              <a:buNone/>
            </a:pPr>
            <a:r>
              <a:rPr lang="en-US" sz="1000" dirty="0">
                <a:solidFill>
                  <a:srgbClr val="0D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crawlraven.com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1338560" y="64465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D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 7 · NEXT MONTH'S PLAN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A1A1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happens next — and what we need from you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828800"/>
            <a:ext cx="676656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79400" indent="-279400">
              <a:spcAft>
                <a:spcPts val="1000"/>
              </a:spcAft>
              <a:buSzPct val="100000"/>
              <a:buFont typeface="+mj-lt"/>
              <a:buAutoNum type="arabicPeriod" startAt="1"/>
            </a:pPr>
            <a:r>
              <a:rPr lang="en-US" sz="145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[Priority 1 — planned activity, expected impact, owner]</a:t>
            </a:r>
            <a:endParaRPr lang="en-US" sz="1450" dirty="0"/>
          </a:p>
          <a:p>
            <a:pPr marL="279400" indent="-279400">
              <a:spcAft>
                <a:spcPts val="1000"/>
              </a:spcAft>
              <a:buSzPct val="100000"/>
              <a:buFont typeface="+mj-lt"/>
              <a:buAutoNum type="arabicPeriod" startAt="1"/>
            </a:pPr>
            <a:r>
              <a:rPr lang="en-US" sz="145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[Priority 2 — planned activity, expected impact, owner]</a:t>
            </a:r>
            <a:endParaRPr lang="en-US" sz="1450" dirty="0"/>
          </a:p>
          <a:p>
            <a:pPr marL="279400" indent="-279400">
              <a:spcAft>
                <a:spcPts val="1000"/>
              </a:spcAft>
              <a:buSzPct val="100000"/>
              <a:buFont typeface="+mj-lt"/>
              <a:buAutoNum type="arabicPeriod" startAt="1"/>
            </a:pPr>
            <a:r>
              <a:rPr lang="en-US" sz="145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[Priority 3 — planned activity, expected impact, owner]</a:t>
            </a:r>
            <a:endParaRPr lang="en-US" sz="1450" dirty="0"/>
          </a:p>
          <a:p>
            <a:pPr marL="279400" indent="-279400">
              <a:spcAft>
                <a:spcPts val="1000"/>
              </a:spcAft>
              <a:buSzPct val="100000"/>
              <a:buFont typeface="+mj-lt"/>
              <a:buAutoNum type="arabicPeriod" startAt="1"/>
            </a:pPr>
            <a:r>
              <a:rPr lang="en-US" sz="145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[Priority 4 — planned activity, expected impact, owner]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7680960" y="1828800"/>
            <a:ext cx="3931920" cy="3291840"/>
          </a:xfrm>
          <a:prstGeom prst="roundRect">
            <a:avLst>
              <a:gd name="adj" fmla="val 2778"/>
            </a:avLst>
          </a:prstGeom>
          <a:solidFill>
            <a:srgbClr val="EEF6F4"/>
          </a:solidFill>
          <a:ln w="12700">
            <a:solidFill>
              <a:srgbClr val="0D7C6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001000" y="205740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7C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Approvals needed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001000" y="2514600"/>
            <a:ext cx="338328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800"/>
              </a:spcAft>
              <a:buSzPct val="100000"/>
              <a:buChar char="▢"/>
            </a:pPr>
            <a:r>
              <a:rPr lang="en-US" sz="125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[Sign-off on new landing page copy]</a:t>
            </a:r>
            <a:endParaRPr lang="en-US" sz="1250" dirty="0"/>
          </a:p>
          <a:p>
            <a:pPr marL="203200" indent="-203200">
              <a:spcAft>
                <a:spcPts val="800"/>
              </a:spcAft>
              <a:buSzPct val="100000"/>
              <a:buChar char="▢"/>
            </a:pPr>
            <a:r>
              <a:rPr lang="en-US" sz="125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[Access: GA4 admin for conversion setup]</a:t>
            </a:r>
            <a:endParaRPr lang="en-US" sz="1250" dirty="0"/>
          </a:p>
          <a:p>
            <a:pPr marL="203200" indent="-203200">
              <a:spcAft>
                <a:spcPts val="800"/>
              </a:spcAft>
              <a:buSzPct val="100000"/>
              <a:buChar char="▢"/>
            </a:pPr>
            <a:r>
              <a:rPr lang="en-US" sz="125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[Budget: digital PR campaign for Q4]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SEO Report Template</a:t>
            </a:r>
            <a:pPr indent="0" marL="0">
              <a:buNone/>
            </a:pPr>
            <a:r>
              <a:rPr lang="en-US" sz="1000" dirty="0">
                <a:solidFill>
                  <a:srgbClr val="0D7C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crawlraven.com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1338560" y="64465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5B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2026-07-24T14:28:02Z</dcterms:created>
  <dcterms:modified xsi:type="dcterms:W3CDTF">2026-07-24T14:28:02Z</dcterms:modified>
</cp:coreProperties>
</file>